
<file path=[Content_Types].xml><?xml version="1.0" encoding="utf-8"?>
<Types xmlns="http://schemas.openxmlformats.org/package/2006/content-types">
  <Default Extension="jpg" ContentType="image/jpeg"/>
  <Default Extension="xml" ContentType="application/xml"/>
  <Default Extension="png" ContentType="image/png"/>
  <Default Extension="rels" ContentType="application/vnd.openxmlformats-package.relationships+xml"/>
  <Default Extension="dat" ContentType="text/plain"/>
  <Override PartName="/ppt/notesSlides/notesSlide37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43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35.xml" ContentType="application/vnd.openxmlformats-officedocument.presentationml.slide+xml"/>
  <Override PartName="/ppt/slides/slide26.xml" ContentType="application/vnd.openxmlformats-officedocument.presentationml.slide+xml"/>
  <Override PartName="/ppt/slides/slide19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3.xml" ContentType="application/vnd.openxmlformats-officedocument.presentationml.slide+xml"/>
  <Override PartName="/ppt/slides/slide38.xml" ContentType="application/vnd.openxmlformats-officedocument.presentationml.slide+xml"/>
  <Override PartName="/ppt/slides/slide46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9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32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45.xml" ContentType="application/vnd.openxmlformats-officedocument.presentationml.slide+xml"/>
  <Override PartName="/ppt/slides/slide28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36.xml" ContentType="application/vnd.openxmlformats-officedocument.presentationml.slide+xml"/>
  <Override PartName="/ppt/slides/slide31.xml" ContentType="application/vnd.openxmlformats-officedocument.presentationml.slide+xml"/>
  <Override PartName="/ppt/slides/slide23.xml" ContentType="application/vnd.openxmlformats-officedocument.presentationml.slide+xml"/>
  <Override PartName="/ppt/slides/slide2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ppt/presentation.xml" Id="rId1" /><Relationship Type="http://schemas.microsoft.com/office/2006/relationships/txt" Target="/udata/data.dat" Id="Rc75d0882385f4904" 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d0097477c_7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d0097477c_7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0097477c_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0097477c_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d0097477c_7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d0097477c_7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5c8bc51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95c8bc51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bd0a423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9bd0a423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95c8bc51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95c8bc51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bd0a423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bd0a423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859e5f0bc_2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859e5f0bc_2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9bd0a423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9bd0a423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859e5f0bc_2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859e5f0bc_2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bdd75cc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bdd75c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9bd0a423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9bd0a423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9bd0a423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9bd0a423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9bd0a423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9bd0a423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d0097477c_7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d0097477c_7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All RNN modules accept packed sequences as inputs.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9bd0a4235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29bd0a4235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bd0a4235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29bd0a4235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59e5f0bc_2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859e5f0bc_2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859e5f0bc_2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859e5f0bc_2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d0097477c_7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d0097477c_7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d0097477c_7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d0097477c_7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9579df29a_1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g29579df29a_1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d0097477c_7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d0097477c_7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9bd0a4235_0_2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29bd0a4235_0_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d0097477c_7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g2d0097477c_7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d0097477c_7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2d0097477c_7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d0097477c_7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d0097477c_7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9579df29a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29579df29a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9bd0a4235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29bd0a4235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9bd0a4235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9bd0a4235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9bd0a4235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9bd0a4235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bd0a4235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bd0a4235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579df29a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579df29a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9bd0a4235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9bd0a4235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9579df29a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9579df29a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9579df29a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9579df29a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9bd0a4235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9bd0a4235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d0097477c_7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2d0097477c_7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9579df29a_1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g29579df29a_1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857ab32a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g2857ab32a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9579df29a_1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9579df29a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579df29a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9579df29a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579df29a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9579df29a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0097477c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d0097477c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857ab32a0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857ab32a0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ngarneau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pytorch.org/docs/0.3.0/nn.html?highlight=packedsequence#torch.nn.utils.rnn.PackedSequence" TargetMode="External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hyperlink" Target="https://github.com/ngarneau" TargetMode="External"/><Relationship Id="rId7" Type="http://schemas.openxmlformats.org/officeDocument/2006/relationships/image" Target="../media/image17.png"/><Relationship Id="rId8" Type="http://schemas.openxmlformats.org/officeDocument/2006/relationships/hyperlink" Target="https://github.com/hunkim/PyTorchZeroToAll/blob/master/13_4_pack_pad.py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Relationship Id="rId7" Type="http://schemas.openxmlformats.org/officeDocument/2006/relationships/hyperlink" Target="https://github.com/ngarneau" TargetMode="External"/><Relationship Id="rId8" Type="http://schemas.openxmlformats.org/officeDocument/2006/relationships/hyperlink" Target="https://github.com/hunkim/PyTorchZeroToAll/blob/master/13_4_pack_pad.py" TargetMode="External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hunkim/PyTorchZeroToAll/blob/master/13_4_pack_pad.py" TargetMode="External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hyperlink" Target="https://github.com/ngarneau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2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hyperlink" Target="https://github.com/ngarneau" TargetMode="Externa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9.png"/><Relationship Id="rId8" Type="http://schemas.openxmlformats.org/officeDocument/2006/relationships/image" Target="../media/image3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6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Relationship Id="rId4" Type="http://schemas.openxmlformats.org/officeDocument/2006/relationships/hyperlink" Target="http://pytorch.org/tutorials/beginner/blitz/data_parallel_tutorial.html#sphx-glr-beginner-blitz-data-parallel-tutorial-py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www.kaggle.com/c/sentiment-analysis-on-movie-reviews/data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jpg"/><Relationship Id="rId4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www.quora.com/What-is-the-teacher-forcing-in-RNN" TargetMode="External"/><Relationship Id="rId4" Type="http://schemas.openxmlformats.org/officeDocument/2006/relationships/image" Target="../media/image3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quora.com/What-is-the-teacher-forcing-in-RNN" TargetMode="External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hunkim/PyTorchZeroToAll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Relationship Id="rId4" Type="http://schemas.openxmlformats.org/officeDocument/2006/relationships/hyperlink" Target="http://obamaspeeches.com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0.jpg"/><Relationship Id="rId4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13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hyperlink" Target="https://github.com/ngarneau" TargetMode="External"/><Relationship Id="rId5" Type="http://schemas.openxmlformats.org/officeDocument/2006/relationships/image" Target="../media/image12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148" name="Google Shape;148;p37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9" name="Google Shape;149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7"/>
          <p:cNvSpPr txBox="1"/>
          <p:nvPr/>
        </p:nvSpPr>
        <p:spPr>
          <a:xfrm>
            <a:off x="461275" y="1796200"/>
            <a:ext cx="78945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 (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classification)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6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73" name="Google Shape;273;p46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74" name="Google Shape;2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6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76" name="Google Shape;27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350" y="2266250"/>
            <a:ext cx="6960775" cy="12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7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83" name="Google Shape;283;p47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7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86" name="Google Shape;28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r>
              <a:rPr lang="en"/>
              <a:t>preparation</a:t>
            </a:r>
            <a:endParaRPr/>
          </a:p>
        </p:txBody>
      </p:sp>
      <p:sp>
        <p:nvSpPr>
          <p:cNvPr id="292" name="Google Shape;292;p48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3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grpSp>
        <p:nvGrpSpPr>
          <p:cNvPr id="293" name="Google Shape;293;p48"/>
          <p:cNvGrpSpPr/>
          <p:nvPr/>
        </p:nvGrpSpPr>
        <p:grpSpPr>
          <a:xfrm>
            <a:off x="226157" y="1913319"/>
            <a:ext cx="4150431" cy="2595767"/>
            <a:chOff x="1574725" y="700262"/>
            <a:chExt cx="6886397" cy="4367038"/>
          </a:xfrm>
        </p:grpSpPr>
        <p:pic>
          <p:nvPicPr>
            <p:cNvPr id="294" name="Google Shape;294;p4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4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48"/>
          <p:cNvSpPr txBox="1"/>
          <p:nvPr/>
        </p:nvSpPr>
        <p:spPr>
          <a:xfrm>
            <a:off x="5185350" y="3471300"/>
            <a:ext cx="3263400" cy="898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str2ascii_arr(name):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7" name="Google Shape;297;p48"/>
          <p:cNvSpPr txBox="1"/>
          <p:nvPr/>
        </p:nvSpPr>
        <p:spPr>
          <a:xfrm>
            <a:off x="4376600" y="1379925"/>
            <a:ext cx="4601700" cy="1545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nn.Embedding(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input_voc_size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rnn_input_size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>
                <a:solidFill>
                  <a:srgbClr val="94558D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9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grpSp>
        <p:nvGrpSpPr>
          <p:cNvPr id="303" name="Google Shape;303;p49"/>
          <p:cNvGrpSpPr/>
          <p:nvPr/>
        </p:nvGrpSpPr>
        <p:grpSpPr>
          <a:xfrm>
            <a:off x="247444" y="821346"/>
            <a:ext cx="3321998" cy="1893111"/>
            <a:chOff x="1574725" y="700262"/>
            <a:chExt cx="6886397" cy="4367038"/>
          </a:xfrm>
        </p:grpSpPr>
        <p:pic>
          <p:nvPicPr>
            <p:cNvPr id="304" name="Google Shape;304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74725" y="2193650"/>
              <a:ext cx="6886397" cy="2873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4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854127" y="700262"/>
              <a:ext cx="4804926" cy="1539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49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Google Shape;307;p49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313" name="Google Shape;313;p50"/>
          <p:cNvSpPr txBox="1"/>
          <p:nvPr/>
        </p:nvSpPr>
        <p:spPr>
          <a:xfrm>
            <a:off x="3040900" y="0"/>
            <a:ext cx="6052200" cy="5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RNNClassifier(nn.Module):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hidden_size, output_size, n_layers=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(RNNClassifier,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8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 = hidden_size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 = n_layers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 = nn.Embedding(input_size, 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 = nn.GRU(hidden_size, hidden_size, n_layers)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 = nn.Linear(hidden_size, output_size)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Note: we run this all at once (over the whole input sequence)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 = B x S . size(0) =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input.size(</a:t>
            </a:r>
            <a:r>
              <a:rPr lang="en" sz="8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input:  B x S  -- (transpose) --&gt; S x B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 = input.t()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input"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embedded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embedding"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embedded.size())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Make a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._init_hidden(batch_size)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.gru(embedded, 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gru hidden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the last layer output as FC's input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No need to unpack, since we are going to use hidden</a:t>
            </a:r>
            <a:endParaRPr i="1" sz="8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8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 =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.fc(hidden)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8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  fc output"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fc_output.size())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fc_output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_init_hidden(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batch_size):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hidden = torch.zeros(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.n_layers, batch_size, </a:t>
            </a:r>
            <a:r>
              <a:rPr lang="en" sz="8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.hidden_size)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6477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8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8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Variable(hidden)</a:t>
            </a:r>
            <a:endParaRPr sz="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14" name="Google Shape;3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0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Batch?</a:t>
            </a:r>
            <a:endParaRPr/>
          </a:p>
        </p:txBody>
      </p:sp>
      <p:pic>
        <p:nvPicPr>
          <p:cNvPr id="321" name="Google Shape;3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1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3" name="Google Shape;323;p51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in torch.Size([1, 5]) out torch.Size([1, 1, 18])</a:t>
            </a:r>
            <a:b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/>
          <p:nvPr>
            <p:ph type="title"/>
          </p:nvPr>
        </p:nvSpPr>
        <p:spPr>
          <a:xfrm>
            <a:off x="10450" y="-2150"/>
            <a:ext cx="37800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Batch?</a:t>
            </a:r>
            <a:endParaRPr/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00" y="1076602"/>
            <a:ext cx="3779998" cy="1731838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2"/>
          <p:cNvSpPr txBox="1"/>
          <p:nvPr/>
        </p:nvSpPr>
        <p:spPr>
          <a:xfrm>
            <a:off x="4202100" y="2970400"/>
            <a:ext cx="4668300" cy="211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arr, _ = str2ascii_arr(name)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Variable(torch.LongTensor([arr]))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out torch.Size([1, 1, 18])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torch.Size([1, 5]) out torch.Size([1, 1, 18])</a:t>
            </a:r>
            <a:b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...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1" name="Google Shape;331;p52"/>
          <p:cNvSpPr txBox="1"/>
          <p:nvPr/>
        </p:nvSpPr>
        <p:spPr>
          <a:xfrm>
            <a:off x="152400" y="3284200"/>
            <a:ext cx="3512100" cy="1731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HIDDEN_SIZE, N_CLASSES)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arr, _ = str2ascii_arr(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Variable(torch.LongTensor([arr]))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9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9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9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 torch.Size([1, 6]) 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#out torch.Size([1, 1, 18])</a:t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32" name="Google Shape;33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1836" y="25187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2"/>
          <p:cNvSpPr/>
          <p:nvPr/>
        </p:nvSpPr>
        <p:spPr>
          <a:xfrm>
            <a:off x="6109875" y="254897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52"/>
          <p:cNvSpPr/>
          <p:nvPr/>
        </p:nvSpPr>
        <p:spPr>
          <a:xfrm>
            <a:off x="6801125" y="215422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52"/>
          <p:cNvSpPr/>
          <p:nvPr/>
        </p:nvSpPr>
        <p:spPr>
          <a:xfrm>
            <a:off x="7484075" y="184237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3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pic>
        <p:nvPicPr>
          <p:cNvPr id="341" name="Google Shape;34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3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53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3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4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sp>
        <p:nvSpPr>
          <p:cNvPr id="350" name="Google Shape;350;p54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4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4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4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5" name="Google Shape;3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5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 padding</a:t>
            </a:r>
            <a:endParaRPr/>
          </a:p>
        </p:txBody>
      </p:sp>
      <p:sp>
        <p:nvSpPr>
          <p:cNvPr id="361" name="Google Shape;361;p55"/>
          <p:cNvSpPr/>
          <p:nvPr/>
        </p:nvSpPr>
        <p:spPr>
          <a:xfrm>
            <a:off x="3886763" y="225162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5"/>
          <p:cNvSpPr txBox="1"/>
          <p:nvPr/>
        </p:nvSpPr>
        <p:spPr>
          <a:xfrm>
            <a:off x="1192650" y="3990500"/>
            <a:ext cx="6758700" cy="987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seq_tensor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3" name="Google Shape;36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5"/>
          <p:cNvSpPr/>
          <p:nvPr/>
        </p:nvSpPr>
        <p:spPr>
          <a:xfrm>
            <a:off x="1705450" y="3336525"/>
            <a:ext cx="223800" cy="29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5"/>
          <p:cNvSpPr/>
          <p:nvPr/>
        </p:nvSpPr>
        <p:spPr>
          <a:xfrm>
            <a:off x="2396700" y="2941775"/>
            <a:ext cx="223800" cy="65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5"/>
          <p:cNvSpPr/>
          <p:nvPr/>
        </p:nvSpPr>
        <p:spPr>
          <a:xfrm>
            <a:off x="3079650" y="2629925"/>
            <a:ext cx="223800" cy="96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0811" y="103942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56" name="Google Shape;156;p38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157" name="Google Shape;1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6"/>
          <p:cNvSpPr txBox="1"/>
          <p:nvPr>
            <p:ph type="title"/>
          </p:nvPr>
        </p:nvSpPr>
        <p:spPr>
          <a:xfrm>
            <a:off x="1812725" y="133948"/>
            <a:ext cx="5518500" cy="796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Embedding</a:t>
            </a:r>
            <a:r>
              <a:rPr lang="en"/>
              <a:t> </a:t>
            </a:r>
            <a:endParaRPr/>
          </a:p>
        </p:txBody>
      </p:sp>
      <p:sp>
        <p:nvSpPr>
          <p:cNvPr id="373" name="Google Shape;373;p56"/>
          <p:cNvSpPr/>
          <p:nvPr/>
        </p:nvSpPr>
        <p:spPr>
          <a:xfrm>
            <a:off x="3547413" y="2271475"/>
            <a:ext cx="1063500" cy="37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6"/>
          <p:cNvSpPr txBox="1"/>
          <p:nvPr/>
        </p:nvSpPr>
        <p:spPr>
          <a:xfrm>
            <a:off x="1684575" y="4179075"/>
            <a:ext cx="4789200" cy="577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Embedding S x B -&gt; S x B x I (embedding 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embedded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75" name="Google Shape;3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300" y="986638"/>
            <a:ext cx="3357323" cy="2947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211" y="1089175"/>
            <a:ext cx="2868823" cy="26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7"/>
          <p:cNvSpPr txBox="1"/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implementation</a:t>
            </a:r>
            <a:endParaRPr/>
          </a:p>
        </p:txBody>
      </p:sp>
      <p:sp>
        <p:nvSpPr>
          <p:cNvPr id="382" name="Google Shape;382;p57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8"/>
          <p:cNvSpPr txBox="1"/>
          <p:nvPr>
            <p:ph type="title"/>
          </p:nvPr>
        </p:nvSpPr>
        <p:spPr>
          <a:xfrm>
            <a:off x="4188175" y="14925"/>
            <a:ext cx="49257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 implementation</a:t>
            </a:r>
            <a:endParaRPr/>
          </a:p>
        </p:txBody>
      </p:sp>
      <p:sp>
        <p:nvSpPr>
          <p:cNvPr id="388" name="Google Shape;388;p58"/>
          <p:cNvSpPr txBox="1"/>
          <p:nvPr/>
        </p:nvSpPr>
        <p:spPr>
          <a:xfrm>
            <a:off x="0" y="602975"/>
            <a:ext cx="5724900" cy="449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str2ascii_arr(msg):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arr = [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ord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(c)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msg]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arr,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(arr)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pad sequences and sort the tensor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seq_tensor = torch.zeros((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(vectorized_seqs), seq_lengths.max())).long()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idx, (seq, seq_len)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(vectorized_seqs, seq_lengths)):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seq_tensor[idx, :seq_len] = torch.LongTensor(seq)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seq_tensor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Create necessary variables, lengths, and target</a:t>
            </a:r>
            <a:endParaRPr i="1" sz="10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make_variables(names):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sequence_and_length = [str2ascii_arr(name)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names]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vectorized_seqs = 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seq_lengths = torch.LongTensor([sl[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sl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sequence_and_length])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pad_sequences(vectorized_seqs, seq_lengths)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__name__ ==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'__main__'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names = [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'adylov'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'solan'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'hard'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'san'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 = RNNClassifier(N_CHARS, HIDDEN_SIZE, N_CLASSES)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inputs = make_variables(names)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 = classifier(inputs)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0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in"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inputs.size(), </a:t>
            </a: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out"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# batch in torch.Size([4, 6]) batch out torch.Size([1, 4, 18])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58"/>
          <p:cNvSpPr txBox="1"/>
          <p:nvPr/>
        </p:nvSpPr>
        <p:spPr>
          <a:xfrm>
            <a:off x="5467875" y="2665975"/>
            <a:ext cx="3590400" cy="2298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torch.optim.Adam(classifier.parameters(),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0.001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…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criterion(output, target)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classifier.zero_grad()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9"/>
          <p:cNvSpPr txBox="1"/>
          <p:nvPr/>
        </p:nvSpPr>
        <p:spPr>
          <a:xfrm>
            <a:off x="1813900" y="4701200"/>
            <a:ext cx="7413900" cy="58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http://pytorch.org/docs/0.3.0/nn.html?highlight=packedsequence#torch.nn.utils.rnn.PackedSequence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  <p:pic>
        <p:nvPicPr>
          <p:cNvPr id="395" name="Google Shape;39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242175"/>
            <a:ext cx="9144001" cy="451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75" y="2179426"/>
            <a:ext cx="1364875" cy="1534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5875" y="1870737"/>
            <a:ext cx="2514922" cy="215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12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60"/>
          <p:cNvSpPr/>
          <p:nvPr/>
        </p:nvSpPr>
        <p:spPr>
          <a:xfrm>
            <a:off x="4726175" y="28911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packing</a:t>
            </a:r>
            <a:endParaRPr sz="800"/>
          </a:p>
        </p:txBody>
      </p:sp>
      <p:sp>
        <p:nvSpPr>
          <p:cNvPr id="404" name="Google Shape;404;p60"/>
          <p:cNvSpPr/>
          <p:nvPr/>
        </p:nvSpPr>
        <p:spPr>
          <a:xfrm>
            <a:off x="8365175" y="2953288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RNN</a:t>
            </a:r>
            <a:endParaRPr sz="800"/>
          </a:p>
        </p:txBody>
      </p:sp>
      <p:sp>
        <p:nvSpPr>
          <p:cNvPr id="405" name="Google Shape;405;p60"/>
          <p:cNvSpPr txBox="1"/>
          <p:nvPr/>
        </p:nvSpPr>
        <p:spPr>
          <a:xfrm>
            <a:off x="96400" y="3769525"/>
            <a:ext cx="1287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Ordered batch</a:t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(by length)</a:t>
            </a:r>
            <a:endParaRPr sz="1000"/>
          </a:p>
        </p:txBody>
      </p:sp>
      <p:sp>
        <p:nvSpPr>
          <p:cNvPr id="406" name="Google Shape;406;p60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6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sp>
        <p:nvSpPr>
          <p:cNvPr id="407" name="Google Shape;407;p60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pic>
        <p:nvPicPr>
          <p:cNvPr id="408" name="Google Shape;408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154258"/>
            <a:ext cx="1656076" cy="1538742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60"/>
          <p:cNvSpPr/>
          <p:nvPr/>
        </p:nvSpPr>
        <p:spPr>
          <a:xfrm>
            <a:off x="1681075" y="2807750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embedding</a:t>
            </a:r>
            <a:endParaRPr sz="800"/>
          </a:p>
        </p:txBody>
      </p:sp>
      <p:sp>
        <p:nvSpPr>
          <p:cNvPr id="410" name="Google Shape;410;p60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8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75" y="2124925"/>
            <a:ext cx="3036305" cy="181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450" y="2046075"/>
            <a:ext cx="1883750" cy="1949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408" y="1419750"/>
            <a:ext cx="1681041" cy="2864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7325" y="2373400"/>
            <a:ext cx="1089113" cy="12858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1"/>
          <p:cNvSpPr/>
          <p:nvPr/>
        </p:nvSpPr>
        <p:spPr>
          <a:xfrm>
            <a:off x="3107375" y="2953300"/>
            <a:ext cx="476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RNN</a:t>
            </a:r>
            <a:endParaRPr sz="800"/>
          </a:p>
        </p:txBody>
      </p:sp>
      <p:sp>
        <p:nvSpPr>
          <p:cNvPr id="420" name="Google Shape;420;p61"/>
          <p:cNvSpPr/>
          <p:nvPr/>
        </p:nvSpPr>
        <p:spPr>
          <a:xfrm>
            <a:off x="4478975" y="2953300"/>
            <a:ext cx="476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Out</a:t>
            </a:r>
            <a:endParaRPr sz="800"/>
          </a:p>
        </p:txBody>
      </p:sp>
      <p:sp>
        <p:nvSpPr>
          <p:cNvPr id="421" name="Google Shape;421;p61"/>
          <p:cNvSpPr/>
          <p:nvPr/>
        </p:nvSpPr>
        <p:spPr>
          <a:xfrm>
            <a:off x="6834150" y="2953300"/>
            <a:ext cx="6219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unpack</a:t>
            </a:r>
            <a:endParaRPr sz="800"/>
          </a:p>
        </p:txBody>
      </p:sp>
      <p:sp>
        <p:nvSpPr>
          <p:cNvPr id="422" name="Google Shape;422;p61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7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sp>
        <p:nvSpPr>
          <p:cNvPr id="423" name="Google Shape;423;p61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sp>
        <p:nvSpPr>
          <p:cNvPr id="424" name="Google Shape;424;p61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8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62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33" name="Google Shape;433;p62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434" name="Google Shape;434;p62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35" name="Google Shape;435;p6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6" name="Google Shape;436;p6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7" name="Google Shape;437;p6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8" name="Google Shape;438;p62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39" name="Google Shape;439;p62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40" name="Google Shape;440;p62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41" name="Google Shape;441;p62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sp>
        <p:nvSpPr>
          <p:cNvPr id="442" name="Google Shape;442;p62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With packing and unpacking</a:t>
            </a:r>
            <a:endParaRPr/>
          </a:p>
        </p:txBody>
      </p:sp>
      <p:sp>
        <p:nvSpPr>
          <p:cNvPr id="443" name="Google Shape;443;p62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444" name="Google Shape;444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62"/>
          <p:cNvSpPr txBox="1"/>
          <p:nvPr/>
        </p:nvSpPr>
        <p:spPr>
          <a:xfrm>
            <a:off x="3348425" y="4622588"/>
            <a:ext cx="64647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11"/>
              </a:rPr>
              <a:t>https://github.com/hunkim/PyTorchZeroToAll/blob/master/13_4_pack_pad.py</a:t>
            </a: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9413" y="1493783"/>
            <a:ext cx="1250998" cy="1179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7681" y="1114620"/>
            <a:ext cx="1116379" cy="1733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7507" y="1691939"/>
            <a:ext cx="723281" cy="77839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63"/>
          <p:cNvSpPr/>
          <p:nvPr/>
        </p:nvSpPr>
        <p:spPr>
          <a:xfrm>
            <a:off x="5951581" y="2042997"/>
            <a:ext cx="3162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sp>
        <p:nvSpPr>
          <p:cNvPr id="454" name="Google Shape;454;p63"/>
          <p:cNvSpPr/>
          <p:nvPr/>
        </p:nvSpPr>
        <p:spPr>
          <a:xfrm>
            <a:off x="7515653" y="2042997"/>
            <a:ext cx="413100" cy="16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</p:txBody>
      </p:sp>
      <p:grpSp>
        <p:nvGrpSpPr>
          <p:cNvPr id="455" name="Google Shape;455;p63"/>
          <p:cNvGrpSpPr/>
          <p:nvPr/>
        </p:nvGrpSpPr>
        <p:grpSpPr>
          <a:xfrm>
            <a:off x="383997" y="1393408"/>
            <a:ext cx="4899981" cy="1276802"/>
            <a:chOff x="51275" y="1870737"/>
            <a:chExt cx="9069000" cy="2152398"/>
          </a:xfrm>
        </p:grpSpPr>
        <p:pic>
          <p:nvPicPr>
            <p:cNvPr id="456" name="Google Shape;456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1275" y="2179426"/>
              <a:ext cx="1364875" cy="1534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Google Shape;457;p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13475" y="1870737"/>
              <a:ext cx="2514922" cy="21523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6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5328875" y="2124925"/>
              <a:ext cx="3036305" cy="1810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9" name="Google Shape;459;p63"/>
            <p:cNvSpPr/>
            <p:nvPr/>
          </p:nvSpPr>
          <p:spPr>
            <a:xfrm>
              <a:off x="1452475" y="2807750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0" name="Google Shape;460;p63"/>
            <p:cNvSpPr/>
            <p:nvPr/>
          </p:nvSpPr>
          <p:spPr>
            <a:xfrm>
              <a:off x="8365175" y="2953288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61" name="Google Shape;461;p63"/>
            <p:cNvSpPr/>
            <p:nvPr/>
          </p:nvSpPr>
          <p:spPr>
            <a:xfrm>
              <a:off x="4573775" y="2891163"/>
              <a:ext cx="755100" cy="2784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62" name="Google Shape;462;p63"/>
          <p:cNvSpPr txBox="1"/>
          <p:nvPr>
            <p:ph type="title"/>
          </p:nvPr>
        </p:nvSpPr>
        <p:spPr>
          <a:xfrm>
            <a:off x="0" y="-18450"/>
            <a:ext cx="91440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Efficiently handling batched sequences with variable lengths:</a:t>
            </a:r>
            <a:endParaRPr sz="2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pack_padded_sequence</a:t>
            </a:r>
            <a:endParaRPr sz="2400"/>
          </a:p>
        </p:txBody>
      </p:sp>
      <p:grpSp>
        <p:nvGrpSpPr>
          <p:cNvPr id="463" name="Google Shape;463;p63"/>
          <p:cNvGrpSpPr/>
          <p:nvPr/>
        </p:nvGrpSpPr>
        <p:grpSpPr>
          <a:xfrm>
            <a:off x="1454409" y="2974049"/>
            <a:ext cx="5885358" cy="1958939"/>
            <a:chOff x="2200066" y="3181834"/>
            <a:chExt cx="5292112" cy="1674880"/>
          </a:xfrm>
        </p:grpSpPr>
        <p:grpSp>
          <p:nvGrpSpPr>
            <p:cNvPr id="464" name="Google Shape;464;p63"/>
            <p:cNvGrpSpPr/>
            <p:nvPr/>
          </p:nvGrpSpPr>
          <p:grpSpPr>
            <a:xfrm>
              <a:off x="5158577" y="3181834"/>
              <a:ext cx="2333601" cy="1674880"/>
              <a:chOff x="5158576" y="3258036"/>
              <a:chExt cx="2242553" cy="1581269"/>
            </a:xfrm>
          </p:grpSpPr>
          <p:pic>
            <p:nvPicPr>
              <p:cNvPr id="465" name="Google Shape;465;p63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6284750" y="3258036"/>
                <a:ext cx="1116379" cy="158126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66" name="Google Shape;466;p6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158576" y="3784546"/>
                <a:ext cx="723281" cy="7098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7" name="Google Shape;467;p63"/>
              <p:cNvSpPr/>
              <p:nvPr/>
            </p:nvSpPr>
            <p:spPr>
              <a:xfrm>
                <a:off x="5902721" y="4104709"/>
                <a:ext cx="413100" cy="153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600"/>
              </a:p>
            </p:txBody>
          </p:sp>
        </p:grpSp>
        <p:pic>
          <p:nvPicPr>
            <p:cNvPr id="468" name="Google Shape;468;p6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00066" y="3679299"/>
              <a:ext cx="737441" cy="8304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6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368302" y="3512299"/>
              <a:ext cx="1358812" cy="11644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" name="Google Shape;470;p63"/>
            <p:cNvSpPr/>
            <p:nvPr/>
          </p:nvSpPr>
          <p:spPr>
            <a:xfrm>
              <a:off x="2957134" y="4019223"/>
              <a:ext cx="408000" cy="15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471" name="Google Shape;471;p63"/>
            <p:cNvSpPr/>
            <p:nvPr/>
          </p:nvSpPr>
          <p:spPr>
            <a:xfrm>
              <a:off x="4643572" y="4064349"/>
              <a:ext cx="408000" cy="150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</p:grpSp>
      <p:sp>
        <p:nvSpPr>
          <p:cNvPr id="472" name="Google Shape;472;p63"/>
          <p:cNvSpPr txBox="1"/>
          <p:nvPr/>
        </p:nvSpPr>
        <p:spPr>
          <a:xfrm>
            <a:off x="2861500" y="263232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(a) With packing and unpacking</a:t>
            </a:r>
            <a:endParaRPr/>
          </a:p>
        </p:txBody>
      </p:sp>
      <p:sp>
        <p:nvSpPr>
          <p:cNvPr id="473" name="Google Shape;473;p63"/>
          <p:cNvSpPr txBox="1"/>
          <p:nvPr/>
        </p:nvSpPr>
        <p:spPr>
          <a:xfrm>
            <a:off x="2942388" y="4716475"/>
            <a:ext cx="31323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(b) Without packing and unpacking</a:t>
            </a:r>
            <a:endParaRPr/>
          </a:p>
        </p:txBody>
      </p:sp>
      <p:sp>
        <p:nvSpPr>
          <p:cNvPr id="474" name="Google Shape;474;p63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Nicolas, </a:t>
            </a:r>
            <a:r>
              <a:rPr lang="en" sz="800" u="sng">
                <a:solidFill>
                  <a:schemeClr val="hlink"/>
                </a:solidFill>
                <a:hlinkClick r:id="rId9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475" name="Google Shape;475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42525" y="1563413"/>
            <a:ext cx="1008201" cy="93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204300" y="3564526"/>
            <a:ext cx="1057302" cy="982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4"/>
          <p:cNvSpPr txBox="1"/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GPU/Data Parallel</a:t>
            </a:r>
            <a:endParaRPr/>
          </a:p>
        </p:txBody>
      </p:sp>
      <p:pic>
        <p:nvPicPr>
          <p:cNvPr id="482" name="Google Shape;4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yYhr_VuwmB_l4ddk_Fj4pnr0PXe-0yjoYM_XG0ZZE1k3bE0HeO8-U__pKBI20Knfh7_heXn673ERI4VZkw-fDXWiMoEozis9OmlzVKDKkiDD2VWyZss37sWZTkAxzKdWHFCXbaZO2M.png" id="483" name="Google Shape;483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4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b="1" lang="en" sz="170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  <a:endParaRPr sz="500"/>
          </a:p>
        </p:txBody>
      </p:sp>
      <p:pic>
        <p:nvPicPr>
          <p:cNvPr descr="6VqhwWvXFhSt2CvTqHgSYEBekFdAvqQdVm9fUSw_5YppHeIrOB_3z1v0WcKRPyyRiE61zuf7KkaOhmkjcESVNLvd3PCPS53qN5WwmvVNhITUH-g3IZ4iuLdrmZQgYajSnza1vLFX2Lc.png" id="485" name="Google Shape;485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4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b="1" lang="en" sz="170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  <a:endParaRPr sz="500"/>
          </a:p>
        </p:txBody>
      </p:sp>
      <p:sp>
        <p:nvSpPr>
          <p:cNvPr id="487" name="Google Shape;487;p64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8" name="Google Shape;488;p64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9" name="Google Shape;489;p64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6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5"/>
          <p:cNvSpPr txBox="1"/>
          <p:nvPr>
            <p:ph type="title"/>
          </p:nvPr>
        </p:nvSpPr>
        <p:spPr>
          <a:xfrm>
            <a:off x="1812726" y="577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GPU/Data Parallel</a:t>
            </a:r>
            <a:endParaRPr/>
          </a:p>
        </p:txBody>
      </p:sp>
      <p:pic>
        <p:nvPicPr>
          <p:cNvPr id="495" name="Google Shape;49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6875" y="31925"/>
            <a:ext cx="1798325" cy="138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2yYhr_VuwmB_l4ddk_Fj4pnr0PXe-0yjoYM_XG0ZZE1k3bE0HeO8-U__pKBI20Knfh7_heXn673ERI4VZkw-fDXWiMoEozis9OmlzVKDKkiDD2VWyZss37sWZTkAxzKdWHFCXbaZO2M.png" id="496" name="Google Shape;496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4766" y="2507821"/>
            <a:ext cx="487934" cy="48421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5"/>
          <p:cNvSpPr txBox="1"/>
          <p:nvPr/>
        </p:nvSpPr>
        <p:spPr>
          <a:xfrm>
            <a:off x="1955673" y="2469531"/>
            <a:ext cx="30615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6D01"/>
              </a:buClr>
              <a:buFont typeface="Helvetica Neue"/>
              <a:buNone/>
            </a:pPr>
            <a:r>
              <a:rPr b="1" lang="en" sz="1700">
                <a:solidFill>
                  <a:srgbClr val="016D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Put your models on gpu</a:t>
            </a:r>
            <a:endParaRPr sz="500"/>
          </a:p>
        </p:txBody>
      </p:sp>
      <p:pic>
        <p:nvPicPr>
          <p:cNvPr descr="OConiHf09-3d1otJoHaUncKi3XSNZkQPgVumx2XiTNfuVheUQ6MSRNoKzIXk879J6HutJbPBIFdziSubsjW7vjiSkbqaPN0ntv28n02E-m8c_7HbWHnAJD2rqssPlMh3a3nxxA3D_vM.png" id="498" name="Google Shape;498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04783" y="3762642"/>
            <a:ext cx="488202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5"/>
          <p:cNvSpPr txBox="1"/>
          <p:nvPr/>
        </p:nvSpPr>
        <p:spPr>
          <a:xfrm>
            <a:off x="1936224" y="3724400"/>
            <a:ext cx="49953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Helvetica Neue"/>
              <a:buNone/>
            </a:pPr>
            <a:r>
              <a:rPr b="1" lang="en" sz="1700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Wrap your model using data parallel</a:t>
            </a:r>
            <a:endParaRPr sz="500"/>
          </a:p>
        </p:txBody>
      </p:sp>
      <p:pic>
        <p:nvPicPr>
          <p:cNvPr descr="6VqhwWvXFhSt2CvTqHgSYEBekFdAvqQdVm9fUSw_5YppHeIrOB_3z1v0WcKRPyyRiE61zuf7KkaOhmkjcESVNLvd3PCPS53qN5WwmvVNhITUH-g3IZ4iuLdrmZQgYajSnza1vLFX2Lc.png" id="500" name="Google Shape;500;p6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04782" y="1102627"/>
            <a:ext cx="527129" cy="4847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5"/>
          <p:cNvSpPr txBox="1"/>
          <p:nvPr/>
        </p:nvSpPr>
        <p:spPr>
          <a:xfrm>
            <a:off x="2007179" y="1192975"/>
            <a:ext cx="47562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1600"/>
              </a:buClr>
              <a:buFont typeface="Helvetica Neue"/>
              <a:buNone/>
            </a:pPr>
            <a:r>
              <a:rPr b="1" lang="en" sz="1700">
                <a:solidFill>
                  <a:srgbClr val="B416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Copy all variables to gpu</a:t>
            </a:r>
            <a:endParaRPr sz="500"/>
          </a:p>
        </p:txBody>
      </p:sp>
      <p:sp>
        <p:nvSpPr>
          <p:cNvPr id="502" name="Google Shape;502;p65"/>
          <p:cNvSpPr txBox="1"/>
          <p:nvPr/>
        </p:nvSpPr>
        <p:spPr>
          <a:xfrm>
            <a:off x="1981200" y="1526623"/>
            <a:ext cx="3000000" cy="7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Variable(tensor.cuda())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Variable(tensor)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3" name="Google Shape;503;p65"/>
          <p:cNvSpPr txBox="1"/>
          <p:nvPr/>
        </p:nvSpPr>
        <p:spPr>
          <a:xfrm>
            <a:off x="1919100" y="2843875"/>
            <a:ext cx="44553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RNNClassifier(N_CHARS, HIDDEN_SIZE, ...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torch.cuda.is_available():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classifier.cuda()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4" name="Google Shape;504;p65"/>
          <p:cNvSpPr txBox="1"/>
          <p:nvPr/>
        </p:nvSpPr>
        <p:spPr>
          <a:xfrm>
            <a:off x="1906300" y="4109625"/>
            <a:ext cx="6195900" cy="10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torch.cuda.device_count() &gt;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"Let's use"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torch.cuda.device_count(), 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"GPUs!"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dim = 0 [33, xxx] -&gt; [11, ...], [11, ...], [11, ...] on 3 GPUs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classifier = nn.DataParallel(classifier)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5" name="Google Shape;505;p65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7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Typical RNN Models</a:t>
            </a:r>
            <a:endParaRPr sz="2800"/>
          </a:p>
        </p:txBody>
      </p:sp>
      <p:cxnSp>
        <p:nvCxnSpPr>
          <p:cNvPr id="163" name="Google Shape;163;p39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4" name="Google Shape;164;p39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165" name="Google Shape;165;p39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6" name="Google Shape;166;p39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167" name="Google Shape;167;p39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168" name="Google Shape;168;p39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169" name="Google Shape;169;p39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170" name="Google Shape;170;p39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171" name="Google Shape;171;p39"/>
          <p:cNvCxnSpPr>
            <a:endCxn id="172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173" name="Google Shape;173;p39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174" name="Google Shape;17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9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sp>
        <p:nvSpPr>
          <p:cNvPr id="176" name="Google Shape;176;p39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sp>
        <p:nvSpPr>
          <p:cNvPr id="177" name="Google Shape;177;p39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8" name="Google Shape;178;p39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0138"/>
            <a:ext cx="8839201" cy="3477967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6"/>
          <p:cNvSpPr txBox="1"/>
          <p:nvPr/>
        </p:nvSpPr>
        <p:spPr>
          <a:xfrm>
            <a:off x="1311875" y="4855475"/>
            <a:ext cx="84447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http://pytorch.org/tutorials/beginner/blitz/data_parallel_tutorial.html#sphx-glr-beginner-blitz-data-parallel-tutorial-py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7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13-1: Implement the full name classification</a:t>
            </a:r>
            <a:endParaRPr sz="2800"/>
          </a:p>
        </p:txBody>
      </p:sp>
      <p:sp>
        <p:nvSpPr>
          <p:cNvPr id="517" name="Google Shape;517;p67"/>
          <p:cNvSpPr txBox="1"/>
          <p:nvPr>
            <p:ph idx="1" type="body"/>
          </p:nvPr>
        </p:nvSpPr>
        <p:spPr>
          <a:xfrm>
            <a:off x="848550" y="1460000"/>
            <a:ext cx="6482700" cy="229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GPU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With data </a:t>
            </a:r>
            <a:r>
              <a:rPr lang="en"/>
              <a:t>parallel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Use pad-pack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8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13-2: Sentiment analysis on movie reviews</a:t>
            </a:r>
            <a:endParaRPr sz="2800"/>
          </a:p>
        </p:txBody>
      </p:sp>
      <p:sp>
        <p:nvSpPr>
          <p:cNvPr id="523" name="Google Shape;523;p68"/>
          <p:cNvSpPr txBox="1"/>
          <p:nvPr>
            <p:ph idx="1" type="body"/>
          </p:nvPr>
        </p:nvSpPr>
        <p:spPr>
          <a:xfrm>
            <a:off x="848550" y="1460000"/>
            <a:ext cx="8027400" cy="229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The sentiment labels are:</a:t>
            </a:r>
            <a:br>
              <a:rPr lang="en"/>
            </a:br>
            <a:r>
              <a:rPr lang="en"/>
              <a:t>0 - negative</a:t>
            </a:r>
            <a:br>
              <a:rPr lang="en"/>
            </a:br>
            <a:r>
              <a:rPr lang="en"/>
              <a:t>1 - somewhat negative</a:t>
            </a:r>
            <a:br>
              <a:rPr lang="en"/>
            </a:br>
            <a:r>
              <a:rPr lang="en"/>
              <a:t>2 - neutral</a:t>
            </a:r>
            <a:br>
              <a:rPr lang="en"/>
            </a:br>
            <a:r>
              <a:rPr lang="en"/>
              <a:t>3 - somewhat positive</a:t>
            </a:r>
            <a:br>
              <a:rPr lang="en"/>
            </a:br>
            <a:r>
              <a:rPr lang="en"/>
              <a:t>4 - positive</a:t>
            </a:r>
            <a:endParaRPr/>
          </a:p>
        </p:txBody>
      </p:sp>
      <p:sp>
        <p:nvSpPr>
          <p:cNvPr id="524" name="Google Shape;524;p68"/>
          <p:cNvSpPr txBox="1"/>
          <p:nvPr/>
        </p:nvSpPr>
        <p:spPr>
          <a:xfrm>
            <a:off x="748650" y="2514025"/>
            <a:ext cx="8027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ill Sans"/>
              <a:buChar char="●"/>
            </a:pPr>
            <a:r>
              <a:rPr lang="en" sz="20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https://www.kaggle.com/c/sentiment-analysis-on-movie-reviews/data</a:t>
            </a:r>
            <a:endParaRPr sz="20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29" name="Google Shape;529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0" name="Google Shape;530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69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b="1" i="0" sz="3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modeling</a:t>
            </a:r>
            <a:endParaRPr sz="5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36" name="Google Shape;53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37" name="Google Shape;53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70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539" name="Google Shape;539;p70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540" name="Google Shape;540;p7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70"/>
          <p:cNvSpPr txBox="1"/>
          <p:nvPr/>
        </p:nvSpPr>
        <p:spPr>
          <a:xfrm>
            <a:off x="461275" y="1796200"/>
            <a:ext cx="78945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 III (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language modeling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71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47" name="Google Shape;547;p71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48" name="Google Shape;548;p71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endParaRPr sz="2400"/>
          </a:p>
        </p:txBody>
      </p:sp>
      <p:sp>
        <p:nvSpPr>
          <p:cNvPr id="549" name="Google Shape;549;p71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50" name="Google Shape;550;p71"/>
          <p:cNvSpPr txBox="1"/>
          <p:nvPr/>
        </p:nvSpPr>
        <p:spPr>
          <a:xfrm>
            <a:off x="5789075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</a:t>
            </a:r>
            <a:endParaRPr sz="2400"/>
          </a:p>
        </p:txBody>
      </p:sp>
      <p:sp>
        <p:nvSpPr>
          <p:cNvPr id="551" name="Google Shape;551;p71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72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57" name="Google Shape;557;p72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58" name="Google Shape;558;p72"/>
          <p:cNvSpPr txBox="1"/>
          <p:nvPr/>
        </p:nvSpPr>
        <p:spPr>
          <a:xfrm>
            <a:off x="2374050" y="2339325"/>
            <a:ext cx="460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</a:t>
            </a:r>
            <a:endParaRPr sz="2400"/>
          </a:p>
        </p:txBody>
      </p:sp>
      <p:sp>
        <p:nvSpPr>
          <p:cNvPr id="559" name="Google Shape;559;p72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60" name="Google Shape;560;p72"/>
          <p:cNvSpPr txBox="1"/>
          <p:nvPr/>
        </p:nvSpPr>
        <p:spPr>
          <a:xfrm>
            <a:off x="5789075" y="2339325"/>
            <a:ext cx="890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</a:t>
            </a:r>
            <a:endParaRPr sz="2400"/>
          </a:p>
        </p:txBody>
      </p:sp>
      <p:sp>
        <p:nvSpPr>
          <p:cNvPr id="561" name="Google Shape;561;p72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3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67" name="Google Shape;567;p73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68" name="Google Shape;568;p73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69" name="Google Shape;569;p73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70" name="Google Shape;570;p73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</a:t>
            </a:r>
            <a:r>
              <a:rPr lang="en" sz="2400"/>
              <a:t>i! This is sung </a:t>
            </a:r>
            <a:endParaRPr sz="2400"/>
          </a:p>
        </p:txBody>
      </p:sp>
      <p:sp>
        <p:nvSpPr>
          <p:cNvPr id="571" name="Google Shape;571;p73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4"/>
          <p:cNvSpPr txBox="1"/>
          <p:nvPr>
            <p:ph type="title"/>
          </p:nvPr>
        </p:nvSpPr>
        <p:spPr>
          <a:xfrm>
            <a:off x="135450" y="133950"/>
            <a:ext cx="8873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(Character level) Language Modeling</a:t>
            </a:r>
            <a:endParaRPr/>
          </a:p>
        </p:txBody>
      </p:sp>
      <p:sp>
        <p:nvSpPr>
          <p:cNvPr id="577" name="Google Shape;577;p74"/>
          <p:cNvSpPr/>
          <p:nvPr/>
        </p:nvSpPr>
        <p:spPr>
          <a:xfrm>
            <a:off x="3725174" y="1992298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sz="500"/>
          </a:p>
        </p:txBody>
      </p:sp>
      <p:sp>
        <p:nvSpPr>
          <p:cNvPr id="578" name="Google Shape;578;p74"/>
          <p:cNvSpPr txBox="1"/>
          <p:nvPr/>
        </p:nvSpPr>
        <p:spPr>
          <a:xfrm>
            <a:off x="631925" y="2339325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79" name="Google Shape;579;p74"/>
          <p:cNvSpPr/>
          <p:nvPr/>
        </p:nvSpPr>
        <p:spPr>
          <a:xfrm>
            <a:off x="2893875" y="248496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sp>
        <p:nvSpPr>
          <p:cNvPr id="580" name="Google Shape;580;p74"/>
          <p:cNvSpPr txBox="1"/>
          <p:nvPr/>
        </p:nvSpPr>
        <p:spPr>
          <a:xfrm>
            <a:off x="5789075" y="2339325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hi! This is sung </a:t>
            </a:r>
            <a:endParaRPr sz="2400"/>
          </a:p>
        </p:txBody>
      </p:sp>
      <p:sp>
        <p:nvSpPr>
          <p:cNvPr id="581" name="Google Shape;581;p74"/>
          <p:cNvSpPr/>
          <p:nvPr/>
        </p:nvSpPr>
        <p:spPr>
          <a:xfrm>
            <a:off x="4953975" y="2503413"/>
            <a:ext cx="755100" cy="27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</p:txBody>
      </p:sp>
      <p:pic>
        <p:nvPicPr>
          <p:cNvPr id="582" name="Google Shape;58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538" y="3723750"/>
            <a:ext cx="4342925" cy="5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5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Language Modeling using RNN</a:t>
            </a:r>
            <a:endParaRPr/>
          </a:p>
        </p:txBody>
      </p:sp>
      <p:sp>
        <p:nvSpPr>
          <p:cNvPr id="588" name="Google Shape;588;p75"/>
          <p:cNvSpPr txBox="1"/>
          <p:nvPr/>
        </p:nvSpPr>
        <p:spPr>
          <a:xfrm>
            <a:off x="3096200" y="915225"/>
            <a:ext cx="5876400" cy="4171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generate(decoder, prime_str=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predict_len=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temperature=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prime_input = str2tensor(prime_str)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predicted = prime_str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Use priming string to "build up" hidden state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(prime_str) -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_, hidden = decoder(prime_input[p],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 = prime_input[-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(predict_len):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decoder(inp,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Sample from the network as a multinomial distribution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output_dist = output.data.view(-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).div(temperature).exp()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top_i = torch.multinomial(output_dist,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Add predicted character to string and use as next input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predicted_char = </a:t>
            </a: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chr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(top_i)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predicted += predicted_char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inp = str2tensor(predicted_char)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predicted</a:t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89" name="Google Shape;589;p75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90" name="Google Shape;590;p75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i! This is sung </a:t>
            </a:r>
            <a:endParaRPr sz="2400"/>
          </a:p>
        </p:txBody>
      </p:sp>
      <p:pic>
        <p:nvPicPr>
          <p:cNvPr id="591" name="Google Shape;59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75"/>
          <p:cNvSpPr txBox="1"/>
          <p:nvPr/>
        </p:nvSpPr>
        <p:spPr>
          <a:xfrm>
            <a:off x="487400" y="2894900"/>
            <a:ext cx="2352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type="title"/>
          </p:nvPr>
        </p:nvSpPr>
        <p:spPr>
          <a:xfrm>
            <a:off x="1570589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 </a:t>
            </a:r>
            <a:r>
              <a:rPr lang="en" sz="2800"/>
              <a:t>Loss and training</a:t>
            </a:r>
            <a:endParaRPr sz="2800"/>
          </a:p>
        </p:txBody>
      </p:sp>
      <p:pic>
        <p:nvPicPr>
          <p:cNvPr id="184" name="Google Shape;18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0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6" name="Google Shape;186;p40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7" name="Google Shape;187;p40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8" name="Google Shape;188;p40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9" name="Google Shape;189;p40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0" name="Google Shape;190;p40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1" name="Google Shape;191;p40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2" name="Google Shape;192;p40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3" name="Google Shape;193;p40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4" name="Google Shape;194;p40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5" name="Google Shape;195;p40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Google Shape;196;p40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7" name="Google Shape;197;p40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pic>
        <p:nvPicPr>
          <p:cNvPr id="198" name="Google Shape;19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" name="Google Shape;199;p40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200" name="Google Shape;200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1" name="Google Shape;201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2" name="Google Shape;202;p40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203" name="Google Shape;203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4" name="Google Shape;204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5" name="Google Shape;205;p40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206" name="Google Shape;206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07" name="Google Shape;207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08" name="Google Shape;208;p40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209" name="Google Shape;209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0" name="Google Shape;210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11" name="Google Shape;211;p40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212" name="Google Shape;212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3" name="Google Shape;213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214" name="Google Shape;214;p40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215" name="Google Shape;215;p40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216" name="Google Shape;216;p40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6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8" name="Google Shape;598;p76"/>
          <p:cNvSpPr txBox="1"/>
          <p:nvPr/>
        </p:nvSpPr>
        <p:spPr>
          <a:xfrm>
            <a:off x="844575" y="3981950"/>
            <a:ext cx="2202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hi! This is sun</a:t>
            </a:r>
            <a:endParaRPr sz="2400"/>
          </a:p>
        </p:txBody>
      </p:sp>
      <p:sp>
        <p:nvSpPr>
          <p:cNvPr id="599" name="Google Shape;599;p76"/>
          <p:cNvSpPr txBox="1"/>
          <p:nvPr/>
        </p:nvSpPr>
        <p:spPr>
          <a:xfrm>
            <a:off x="738150" y="1573250"/>
            <a:ext cx="2714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i! This is sung </a:t>
            </a:r>
            <a:endParaRPr sz="2400"/>
          </a:p>
        </p:txBody>
      </p:sp>
      <p:pic>
        <p:nvPicPr>
          <p:cNvPr id="600" name="Google Shape;60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200" y="2152675"/>
            <a:ext cx="1407775" cy="18523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76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</a:t>
            </a:r>
            <a:endParaRPr/>
          </a:p>
        </p:txBody>
      </p:sp>
      <p:sp>
        <p:nvSpPr>
          <p:cNvPr id="602" name="Google Shape;602;p76"/>
          <p:cNvSpPr txBox="1"/>
          <p:nvPr/>
        </p:nvSpPr>
        <p:spPr>
          <a:xfrm>
            <a:off x="487400" y="2894900"/>
            <a:ext cx="2352300" cy="3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decoder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08" name="Google Shape;608;p77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grpSp>
        <p:nvGrpSpPr>
          <p:cNvPr id="609" name="Google Shape;609;p77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610" name="Google Shape;610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1" name="Google Shape;611;p77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2" name="Google Shape;612;p77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13" name="Google Shape;613;p77"/>
          <p:cNvSpPr txBox="1"/>
          <p:nvPr/>
        </p:nvSpPr>
        <p:spPr>
          <a:xfrm>
            <a:off x="4239425" y="1398100"/>
            <a:ext cx="4666500" cy="326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train_teacher_forching(line):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RNNdecoder.init_hidden()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input[c]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sp>
        <p:nvSpPr>
          <p:cNvPr id="619" name="Google Shape;619;p78"/>
          <p:cNvSpPr txBox="1"/>
          <p:nvPr/>
        </p:nvSpPr>
        <p:spPr>
          <a:xfrm>
            <a:off x="5077800" y="4789450"/>
            <a:ext cx="4234200" cy="4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https://www.quora.com/What-is-the-teacher-forcing-in-RNN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grpSp>
        <p:nvGrpSpPr>
          <p:cNvPr id="620" name="Google Shape;620;p78"/>
          <p:cNvGrpSpPr/>
          <p:nvPr/>
        </p:nvGrpSpPr>
        <p:grpSpPr>
          <a:xfrm>
            <a:off x="828407" y="1786656"/>
            <a:ext cx="3117909" cy="1442583"/>
            <a:chOff x="258925" y="2165613"/>
            <a:chExt cx="3224979" cy="1542375"/>
          </a:xfrm>
        </p:grpSpPr>
        <p:pic>
          <p:nvPicPr>
            <p:cNvPr id="621" name="Google Shape;621;p7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7850" y="2165613"/>
              <a:ext cx="3006054" cy="1542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2" name="Google Shape;622;p78"/>
            <p:cNvSpPr/>
            <p:nvPr/>
          </p:nvSpPr>
          <p:spPr>
            <a:xfrm>
              <a:off x="258925" y="2586425"/>
              <a:ext cx="271200" cy="56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3" name="Google Shape;623;p78"/>
          <p:cNvSpPr txBox="1"/>
          <p:nvPr/>
        </p:nvSpPr>
        <p:spPr>
          <a:xfrm>
            <a:off x="1512150" y="3588475"/>
            <a:ext cx="15729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Teacher Forcing</a:t>
            </a:r>
            <a:endParaRPr/>
          </a:p>
        </p:txBody>
      </p:sp>
      <p:grpSp>
        <p:nvGrpSpPr>
          <p:cNvPr id="624" name="Google Shape;624;p78"/>
          <p:cNvGrpSpPr/>
          <p:nvPr/>
        </p:nvGrpSpPr>
        <p:grpSpPr>
          <a:xfrm>
            <a:off x="4778030" y="1336929"/>
            <a:ext cx="4022801" cy="2930096"/>
            <a:chOff x="4778030" y="1336929"/>
            <a:chExt cx="4022801" cy="2930096"/>
          </a:xfrm>
        </p:grpSpPr>
        <p:grpSp>
          <p:nvGrpSpPr>
            <p:cNvPr id="625" name="Google Shape;625;p78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626" name="Google Shape;626;p78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27" name="Google Shape;627;p78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28" name="Google Shape;628;p78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29" name="Google Shape;629;p78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30" name="Google Shape;630;p78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31" name="Google Shape;631;p78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32" name="Google Shape;632;p78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t-1</a:t>
                </a:r>
                <a:endParaRPr baseline="-25000"/>
              </a:p>
            </p:txBody>
          </p:sp>
          <p:sp>
            <p:nvSpPr>
              <p:cNvPr id="633" name="Google Shape;633;p78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34" name="Google Shape;634;p78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1</a:t>
                </a:r>
                <a:endParaRPr baseline="-25000"/>
              </a:p>
            </p:txBody>
          </p:sp>
        </p:grpSp>
        <p:sp>
          <p:nvSpPr>
            <p:cNvPr id="635" name="Google Shape;635;p78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endParaRPr baseline="-25000"/>
            </a:p>
          </p:txBody>
        </p:sp>
        <p:sp>
          <p:nvSpPr>
            <p:cNvPr id="636" name="Google Shape;636;p78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  <a:endParaRPr baseline="-25000"/>
            </a:p>
          </p:txBody>
        </p:sp>
        <p:sp>
          <p:nvSpPr>
            <p:cNvPr id="637" name="Google Shape;637;p78"/>
            <p:cNvSpPr txBox="1"/>
            <p:nvPr/>
          </p:nvSpPr>
          <p:spPr>
            <a:xfrm>
              <a:off x="6002975" y="3659525"/>
              <a:ext cx="2026800" cy="60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No Teacher Forcing (more natural)</a:t>
              </a:r>
              <a:endParaRPr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79"/>
          <p:cNvSpPr txBox="1"/>
          <p:nvPr/>
        </p:nvSpPr>
        <p:spPr>
          <a:xfrm>
            <a:off x="4239425" y="1245700"/>
            <a:ext cx="4666500" cy="3471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train(line):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input = str2tensor(line[:-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target = str2tensor(line[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:])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hidden = decoder.init_hidden()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decoder_in = input[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(input)):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output, hidden = decoder(</a:t>
            </a: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decoder_in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target[c])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decoder_in = output.max(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decoder.zero_grad()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decoder_optimizer.step()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/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</a:rPr>
              <a:t>)</a:t>
            </a:r>
            <a:endParaRPr b="1" sz="12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3" name="Google Shape;643;p79"/>
          <p:cNvSpPr txBox="1"/>
          <p:nvPr>
            <p:ph type="title"/>
          </p:nvPr>
        </p:nvSpPr>
        <p:spPr>
          <a:xfrm>
            <a:off x="1812726" y="-2470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Training: no teacher </a:t>
            </a:r>
            <a:r>
              <a:rPr lang="en">
                <a:solidFill>
                  <a:schemeClr val="dk1"/>
                </a:solidFill>
              </a:rPr>
              <a:t>forcing</a:t>
            </a:r>
            <a:endParaRPr/>
          </a:p>
        </p:txBody>
      </p:sp>
      <p:grpSp>
        <p:nvGrpSpPr>
          <p:cNvPr id="644" name="Google Shape;644;p79"/>
          <p:cNvGrpSpPr/>
          <p:nvPr/>
        </p:nvGrpSpPr>
        <p:grpSpPr>
          <a:xfrm>
            <a:off x="93180" y="1668854"/>
            <a:ext cx="4022801" cy="2563496"/>
            <a:chOff x="4778030" y="1336929"/>
            <a:chExt cx="4022801" cy="2563496"/>
          </a:xfrm>
        </p:grpSpPr>
        <p:grpSp>
          <p:nvGrpSpPr>
            <p:cNvPr id="645" name="Google Shape;645;p79"/>
            <p:cNvGrpSpPr/>
            <p:nvPr/>
          </p:nvGrpSpPr>
          <p:grpSpPr>
            <a:xfrm>
              <a:off x="4778030" y="1336929"/>
              <a:ext cx="4022801" cy="2487301"/>
              <a:chOff x="5299074" y="1969800"/>
              <a:chExt cx="3447426" cy="2071025"/>
            </a:xfrm>
          </p:grpSpPr>
          <p:pic>
            <p:nvPicPr>
              <p:cNvPr id="646" name="Google Shape;646;p7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5299074" y="2392182"/>
                <a:ext cx="3124237" cy="105249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47" name="Google Shape;647;p79"/>
              <p:cNvSpPr/>
              <p:nvPr/>
            </p:nvSpPr>
            <p:spPr>
              <a:xfrm>
                <a:off x="55951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48" name="Google Shape;648;p79"/>
              <p:cNvSpPr/>
              <p:nvPr/>
            </p:nvSpPr>
            <p:spPr>
              <a:xfrm>
                <a:off x="62047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49" name="Google Shape;649;p79"/>
              <p:cNvSpPr/>
              <p:nvPr/>
            </p:nvSpPr>
            <p:spPr>
              <a:xfrm>
                <a:off x="68143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50" name="Google Shape;650;p79"/>
              <p:cNvSpPr/>
              <p:nvPr/>
            </p:nvSpPr>
            <p:spPr>
              <a:xfrm>
                <a:off x="7423950" y="2286050"/>
                <a:ext cx="582577" cy="1301498"/>
              </a:xfrm>
              <a:custGeom>
                <a:rect b="b" l="l" r="r" t="t"/>
                <a:pathLst>
                  <a:path extrusionOk="0" h="53909" w="26005">
                    <a:moveTo>
                      <a:pt x="0" y="4600"/>
                    </a:moveTo>
                    <a:cubicBezTo>
                      <a:pt x="265" y="3010"/>
                      <a:pt x="497" y="719"/>
                      <a:pt x="2026" y="210"/>
                    </a:cubicBezTo>
                    <a:cubicBezTo>
                      <a:pt x="4547" y="-630"/>
                      <a:pt x="7867" y="2344"/>
                      <a:pt x="8443" y="4938"/>
                    </a:cubicBezTo>
                    <a:cubicBezTo>
                      <a:pt x="11625" y="19271"/>
                      <a:pt x="11103" y="34672"/>
                      <a:pt x="16886" y="48167"/>
                    </a:cubicBezTo>
                    <a:cubicBezTo>
                      <a:pt x="17984" y="50729"/>
                      <a:pt x="20178" y="53909"/>
                      <a:pt x="22966" y="53909"/>
                    </a:cubicBezTo>
                    <a:cubicBezTo>
                      <a:pt x="24935" y="53909"/>
                      <a:pt x="26005" y="50812"/>
                      <a:pt x="26005" y="48843"/>
                    </a:cubicBezTo>
                  </a:path>
                </a:pathLst>
              </a:custGeom>
              <a:noFill/>
              <a:ln cap="flat" cmpd="sng" w="19050">
                <a:solidFill>
                  <a:srgbClr val="4A86E8"/>
                </a:solidFill>
                <a:prstDash val="solid"/>
                <a:round/>
                <a:headEnd len="med" w="med" type="none"/>
                <a:tailEnd len="med" w="med" type="stealth"/>
              </a:ln>
            </p:spPr>
          </p:sp>
          <p:sp>
            <p:nvSpPr>
              <p:cNvPr id="651" name="Google Shape;651;p79"/>
              <p:cNvSpPr txBox="1"/>
              <p:nvPr/>
            </p:nvSpPr>
            <p:spPr>
              <a:xfrm>
                <a:off x="7909025" y="1969800"/>
                <a:ext cx="3459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52" name="Google Shape;652;p79"/>
              <p:cNvSpPr txBox="1"/>
              <p:nvPr/>
            </p:nvSpPr>
            <p:spPr>
              <a:xfrm>
                <a:off x="7909025" y="34735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t-1</a:t>
                </a:r>
                <a:endParaRPr baseline="-25000"/>
              </a:p>
            </p:txBody>
          </p:sp>
          <p:sp>
            <p:nvSpPr>
              <p:cNvPr id="653" name="Google Shape;653;p79"/>
              <p:cNvSpPr txBox="1"/>
              <p:nvPr/>
            </p:nvSpPr>
            <p:spPr>
              <a:xfrm>
                <a:off x="8232300" y="2569263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h</a:t>
                </a:r>
                <a:r>
                  <a:rPr baseline="-25000" lang="en"/>
                  <a:t>t</a:t>
                </a:r>
                <a:endParaRPr baseline="-25000"/>
              </a:p>
            </p:txBody>
          </p:sp>
          <p:sp>
            <p:nvSpPr>
              <p:cNvPr id="654" name="Google Shape;654;p79"/>
              <p:cNvSpPr txBox="1"/>
              <p:nvPr/>
            </p:nvSpPr>
            <p:spPr>
              <a:xfrm>
                <a:off x="5328275" y="2020625"/>
                <a:ext cx="514200" cy="56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/>
                  <a:t>y</a:t>
                </a:r>
                <a:r>
                  <a:rPr baseline="-25000" lang="en"/>
                  <a:t>1</a:t>
                </a:r>
                <a:endParaRPr baseline="-25000"/>
              </a:p>
            </p:txBody>
          </p:sp>
        </p:grpSp>
        <p:sp>
          <p:nvSpPr>
            <p:cNvPr id="655" name="Google Shape;655;p79"/>
            <p:cNvSpPr txBox="1"/>
            <p:nvPr/>
          </p:nvSpPr>
          <p:spPr>
            <a:xfrm>
              <a:off x="5574768" y="319587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2 </a:t>
              </a:r>
              <a:r>
                <a:rPr lang="en">
                  <a:solidFill>
                    <a:schemeClr val="dk1"/>
                  </a:solidFill>
                </a:rPr>
                <a:t>= y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endParaRPr baseline="-25000"/>
            </a:p>
          </p:txBody>
        </p:sp>
        <p:sp>
          <p:nvSpPr>
            <p:cNvPr id="656" name="Google Shape;656;p79"/>
            <p:cNvSpPr txBox="1"/>
            <p:nvPr/>
          </p:nvSpPr>
          <p:spPr>
            <a:xfrm>
              <a:off x="4849193" y="3219125"/>
              <a:ext cx="871800" cy="68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x</a:t>
              </a:r>
              <a:r>
                <a:rPr baseline="-25000" lang="en">
                  <a:solidFill>
                    <a:schemeClr val="dk1"/>
                  </a:solidFill>
                </a:rPr>
                <a:t>1 </a:t>
              </a:r>
              <a:r>
                <a:rPr lang="en">
                  <a:solidFill>
                    <a:schemeClr val="dk1"/>
                  </a:solidFill>
                </a:rPr>
                <a:t>= 0</a:t>
              </a:r>
              <a:endParaRPr baseline="-25000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0"/>
          <p:cNvSpPr txBox="1"/>
          <p:nvPr>
            <p:ph type="title"/>
          </p:nvPr>
        </p:nvSpPr>
        <p:spPr>
          <a:xfrm>
            <a:off x="320675" y="133950"/>
            <a:ext cx="8632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</a:t>
            </a:r>
            <a:r>
              <a:rPr lang="en"/>
              <a:t>reparation</a:t>
            </a:r>
            <a:r>
              <a:rPr lang="en"/>
              <a:t> and implementation details</a:t>
            </a:r>
            <a:endParaRPr/>
          </a:p>
        </p:txBody>
      </p:sp>
      <p:sp>
        <p:nvSpPr>
          <p:cNvPr id="662" name="Google Shape;662;p80"/>
          <p:cNvSpPr txBox="1"/>
          <p:nvPr>
            <p:ph idx="1" type="body"/>
          </p:nvPr>
        </p:nvSpPr>
        <p:spPr>
          <a:xfrm>
            <a:off x="756775" y="1460000"/>
            <a:ext cx="7452300" cy="19851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" lvl="0" marL="406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800" u="sng">
                <a:solidFill>
                  <a:schemeClr val="hlink"/>
                </a:solidFill>
                <a:hlinkClick r:id="rId3"/>
              </a:rPr>
              <a:t>https://github.com/hunkim/PyTorchZeroToAll</a:t>
            </a:r>
            <a:r>
              <a:rPr lang="en" sz="2800">
                <a:solidFill>
                  <a:schemeClr val="dk1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1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14-1: Language model with Obama speech</a:t>
            </a:r>
            <a:endParaRPr sz="2800"/>
          </a:p>
        </p:txBody>
      </p:sp>
      <p:pic>
        <p:nvPicPr>
          <p:cNvPr id="668" name="Google Shape;66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500" y="1085375"/>
            <a:ext cx="6368474" cy="36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1"/>
          <p:cNvSpPr txBox="1"/>
          <p:nvPr/>
        </p:nvSpPr>
        <p:spPr>
          <a:xfrm>
            <a:off x="6991025" y="4750125"/>
            <a:ext cx="30000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http://obamaspeeches.com/</a:t>
            </a:r>
            <a:r>
              <a:rPr lang="en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74" name="Google Shape;67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75" name="Google Shape;675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2"/>
          <p:cNvSpPr txBox="1"/>
          <p:nvPr/>
        </p:nvSpPr>
        <p:spPr>
          <a:xfrm>
            <a:off x="4193450" y="1758225"/>
            <a:ext cx="49506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endParaRPr b="1" i="0" sz="3400" u="none" cap="none" strike="noStrike">
              <a:solidFill>
                <a:srgbClr val="5E5E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Sequence to Sequence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</a:t>
            </a:r>
            <a:endParaRPr/>
          </a:p>
        </p:txBody>
      </p:sp>
      <p:sp>
        <p:nvSpPr>
          <p:cNvPr id="222" name="Google Shape;222;p41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3175" y="1762474"/>
            <a:ext cx="8211349" cy="257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48050" y="1277975"/>
            <a:ext cx="1181100" cy="3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Classification</a:t>
            </a:r>
            <a:endParaRPr/>
          </a:p>
        </p:txBody>
      </p:sp>
      <p:sp>
        <p:nvSpPr>
          <p:cNvPr id="230" name="Google Shape;230;p42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sp>
        <p:nvSpPr>
          <p:cNvPr id="231" name="Google Shape;231;p42"/>
          <p:cNvSpPr/>
          <p:nvPr/>
        </p:nvSpPr>
        <p:spPr>
          <a:xfrm>
            <a:off x="362625" y="1591725"/>
            <a:ext cx="28644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2"/>
          <p:cNvSpPr/>
          <p:nvPr/>
        </p:nvSpPr>
        <p:spPr>
          <a:xfrm>
            <a:off x="4781675" y="1630275"/>
            <a:ext cx="4014000" cy="298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3" name="Google Shape;23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2425" y="1508654"/>
            <a:ext cx="6634800" cy="212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 Classification: Dataset</a:t>
            </a:r>
            <a:endParaRPr/>
          </a:p>
        </p:txBody>
      </p:sp>
      <p:pic>
        <p:nvPicPr>
          <p:cNvPr id="239" name="Google Shape;2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3802" y="1801850"/>
            <a:ext cx="4804926" cy="153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3"/>
          <p:cNvSpPr txBox="1"/>
          <p:nvPr/>
        </p:nvSpPr>
        <p:spPr>
          <a:xfrm>
            <a:off x="3131450" y="3208850"/>
            <a:ext cx="5055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[ </a:t>
            </a:r>
            <a:r>
              <a:rPr lang="en"/>
              <a:t>z              h                o               g               i                 n </a:t>
            </a:r>
            <a:r>
              <a:rPr lang="en" sz="2000"/>
              <a:t>]</a:t>
            </a:r>
            <a:r>
              <a:rPr lang="en"/>
              <a:t>                  </a:t>
            </a:r>
            <a:endParaRPr/>
          </a:p>
        </p:txBody>
      </p:sp>
      <p:pic>
        <p:nvPicPr>
          <p:cNvPr id="241" name="Google Shape;24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267345"/>
            <a:ext cx="2180325" cy="3418953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3"/>
          <p:cNvSpPr txBox="1"/>
          <p:nvPr/>
        </p:nvSpPr>
        <p:spPr>
          <a:xfrm>
            <a:off x="6786175" y="1119825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sp>
        <p:nvSpPr>
          <p:cNvPr id="243" name="Google Shape;243;p43"/>
          <p:cNvSpPr txBox="1"/>
          <p:nvPr/>
        </p:nvSpPr>
        <p:spPr>
          <a:xfrm>
            <a:off x="5551375" y="4464650"/>
            <a:ext cx="4804800" cy="92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https://github.com/hunkim/PyTorchZeroToAll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 </a:t>
            </a:r>
            <a:r>
              <a:rPr lang="en"/>
              <a:t>embedding</a:t>
            </a:r>
            <a:endParaRPr/>
          </a:p>
        </p:txBody>
      </p:sp>
      <p:cxnSp>
        <p:nvCxnSpPr>
          <p:cNvPr id="249" name="Google Shape;249;p44"/>
          <p:cNvCxnSpPr>
            <a:endCxn id="250" idx="2"/>
          </p:cNvCxnSpPr>
          <p:nvPr/>
        </p:nvCxnSpPr>
        <p:spPr>
          <a:xfrm>
            <a:off x="4551337" y="3200738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id="250" name="Google Shape;2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10925" y="2222187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4"/>
          <p:cNvSpPr/>
          <p:nvPr/>
        </p:nvSpPr>
        <p:spPr>
          <a:xfrm>
            <a:off x="4337052" y="2783775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52" name="Google Shape;252;p44"/>
          <p:cNvCxnSpPr/>
          <p:nvPr/>
        </p:nvCxnSpPr>
        <p:spPr>
          <a:xfrm>
            <a:off x="3742051" y="3183810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3" name="Google Shape;253;p44"/>
          <p:cNvSpPr txBox="1"/>
          <p:nvPr/>
        </p:nvSpPr>
        <p:spPr>
          <a:xfrm>
            <a:off x="1296950" y="2999150"/>
            <a:ext cx="860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char, ‘a’</a:t>
            </a:r>
            <a:endParaRPr/>
          </a:p>
        </p:txBody>
      </p:sp>
      <p:cxnSp>
        <p:nvCxnSpPr>
          <p:cNvPr id="254" name="Google Shape;254;p44"/>
          <p:cNvCxnSpPr/>
          <p:nvPr/>
        </p:nvCxnSpPr>
        <p:spPr>
          <a:xfrm>
            <a:off x="2172626" y="3183810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5" name="Google Shape;255;p44"/>
          <p:cNvSpPr/>
          <p:nvPr/>
        </p:nvSpPr>
        <p:spPr>
          <a:xfrm>
            <a:off x="2804251" y="2783750"/>
            <a:ext cx="860400" cy="800100"/>
          </a:xfrm>
          <a:prstGeom prst="roundRect">
            <a:avLst>
              <a:gd fmla="val 15000" name="adj"/>
            </a:avLst>
          </a:prstGeom>
          <a:solidFill>
            <a:srgbClr val="76A5A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ASCII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(Index)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p44"/>
          <p:cNvSpPr txBox="1"/>
          <p:nvPr/>
        </p:nvSpPr>
        <p:spPr>
          <a:xfrm>
            <a:off x="3816175" y="2721350"/>
            <a:ext cx="609900" cy="4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97</a:t>
            </a:r>
            <a:endParaRPr/>
          </a:p>
        </p:txBody>
      </p:sp>
      <p:pic>
        <p:nvPicPr>
          <p:cNvPr id="257" name="Google Shape;25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1800" y="1448650"/>
            <a:ext cx="806182" cy="12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 txBox="1"/>
          <p:nvPr>
            <p:ph type="title"/>
          </p:nvPr>
        </p:nvSpPr>
        <p:spPr>
          <a:xfrm>
            <a:off x="10450" y="-2150"/>
            <a:ext cx="4601700" cy="755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representation</a:t>
            </a:r>
            <a:endParaRPr/>
          </a:p>
        </p:txBody>
      </p:sp>
      <p:sp>
        <p:nvSpPr>
          <p:cNvPr id="263" name="Google Shape;263;p45"/>
          <p:cNvSpPr txBox="1"/>
          <p:nvPr/>
        </p:nvSpPr>
        <p:spPr>
          <a:xfrm>
            <a:off x="5586500" y="18238"/>
            <a:ext cx="15576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Softmax output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(18 countries)</a:t>
            </a:r>
            <a:endParaRPr/>
          </a:p>
        </p:txBody>
      </p:sp>
      <p:pic>
        <p:nvPicPr>
          <p:cNvPr id="264" name="Google Shape;2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725" y="2193650"/>
            <a:ext cx="6886397" cy="287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5"/>
          <p:cNvSpPr txBox="1"/>
          <p:nvPr/>
        </p:nvSpPr>
        <p:spPr>
          <a:xfrm>
            <a:off x="6185250" y="4773250"/>
            <a:ext cx="7059300" cy="57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Matrix visualization from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Nicolas, </a:t>
            </a:r>
            <a:r>
              <a:rPr lang="en" sz="800" u="sng">
                <a:solidFill>
                  <a:schemeClr val="hlink"/>
                </a:solidFill>
                <a:hlinkClick r:id="rId4"/>
              </a:rPr>
              <a:t>https://github.com/ngarneau</a:t>
            </a:r>
            <a:r>
              <a:rPr lang="en" sz="800">
                <a:solidFill>
                  <a:srgbClr val="24292E"/>
                </a:solidFill>
              </a:rPr>
              <a:t> </a:t>
            </a:r>
            <a:r>
              <a:rPr lang="en" sz="800">
                <a:solidFill>
                  <a:srgbClr val="24292E"/>
                </a:solidFill>
                <a:highlight>
                  <a:srgbClr val="FFFFFF"/>
                </a:highlight>
              </a:rPr>
              <a:t> </a:t>
            </a:r>
            <a:endParaRPr sz="800"/>
          </a:p>
        </p:txBody>
      </p:sp>
      <p:pic>
        <p:nvPicPr>
          <p:cNvPr id="266" name="Google Shape;26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4127" y="700262"/>
            <a:ext cx="4804926" cy="153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0350" y="2266250"/>
            <a:ext cx="6960775" cy="20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